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af289c65d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0" name="Google Shape;160;g6af289c6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ca5e85a6e_0_1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5ca5e85a6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caa741a30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caa741a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caa741a30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5caa741a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ca5e85a6e_0_1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5ca5e85a6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ca5e85a6e_0_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5ca5e85a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ca5e85a6e_0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5ca5e85a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ca5e85a6e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5ca5e85a6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ca5e85a6e_0_1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5ca5e85a6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1b5f20687_0_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41b5f206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f20687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41b5f2068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baa2092bd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5baa2092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1b5f20687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1b5f2068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f20687_0_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41b5f2068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41a6105b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641a6105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1b5f20687_0_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1b5f2068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aa2092bd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baa2092b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baa2092bd_0_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baa2092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aa2092bd_0_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5baa2092b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baa2092bd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baa2092b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baa2092bd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5baa2092b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baa2092bd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baa2092b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175" y="801875"/>
            <a:ext cx="672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323964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602208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602208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5"/>
          </p:nvPr>
        </p:nvSpPr>
        <p:spPr>
          <a:xfrm>
            <a:off x="323964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6"/>
          </p:nvPr>
        </p:nvSpPr>
        <p:spPr>
          <a:xfrm>
            <a:off x="45720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subTitle" idx="1"/>
          </p:nvPr>
        </p:nvSpPr>
        <p:spPr>
          <a:xfrm>
            <a:off x="685800" y="1597860"/>
            <a:ext cx="7771200" cy="5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3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3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4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2"/>
          </p:nvPr>
        </p:nvSpPr>
        <p:spPr>
          <a:xfrm>
            <a:off x="323964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3"/>
          </p:nvPr>
        </p:nvSpPr>
        <p:spPr>
          <a:xfrm>
            <a:off x="602208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4"/>
          </p:nvPr>
        </p:nvSpPr>
        <p:spPr>
          <a:xfrm>
            <a:off x="602208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5"/>
          </p:nvPr>
        </p:nvSpPr>
        <p:spPr>
          <a:xfrm>
            <a:off x="323964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6"/>
          </p:nvPr>
        </p:nvSpPr>
        <p:spPr>
          <a:xfrm>
            <a:off x="45720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ubTitle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subTitle" idx="1"/>
          </p:nvPr>
        </p:nvSpPr>
        <p:spPr>
          <a:xfrm>
            <a:off x="685800" y="1597860"/>
            <a:ext cx="7771200" cy="5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body" idx="3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3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4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2"/>
          </p:nvPr>
        </p:nvSpPr>
        <p:spPr>
          <a:xfrm>
            <a:off x="323964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3"/>
          </p:nvPr>
        </p:nvSpPr>
        <p:spPr>
          <a:xfrm>
            <a:off x="6022080" y="120339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4"/>
          </p:nvPr>
        </p:nvSpPr>
        <p:spPr>
          <a:xfrm>
            <a:off x="602208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5"/>
          </p:nvPr>
        </p:nvSpPr>
        <p:spPr>
          <a:xfrm>
            <a:off x="323964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6"/>
          </p:nvPr>
        </p:nvSpPr>
        <p:spPr>
          <a:xfrm>
            <a:off x="457200" y="276156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685800" y="1597860"/>
            <a:ext cx="7771200" cy="5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5720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467388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73880" y="276156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73880" y="1203390"/>
            <a:ext cx="40155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457200" y="2761560"/>
            <a:ext cx="8229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685800" y="1597860"/>
            <a:ext cx="77712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0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/>
          <p:nvPr/>
        </p:nvSpPr>
        <p:spPr>
          <a:xfrm>
            <a:off x="0" y="2953260"/>
            <a:ext cx="9143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 d’emploi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0"/>
          <p:cNvSpPr/>
          <p:nvPr/>
        </p:nvSpPr>
        <p:spPr>
          <a:xfrm>
            <a:off x="4448160" y="2433510"/>
            <a:ext cx="2466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0"/>
          <p:cNvSpPr/>
          <p:nvPr/>
        </p:nvSpPr>
        <p:spPr>
          <a:xfrm>
            <a:off x="0" y="1329480"/>
            <a:ext cx="91437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Paiement cotisation club et reversement en ligne</a:t>
            </a:r>
            <a:endParaRPr sz="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40"/>
          <p:cNvCxnSpPr/>
          <p:nvPr/>
        </p:nvCxnSpPr>
        <p:spPr>
          <a:xfrm>
            <a:off x="756000" y="2933400"/>
            <a:ext cx="763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Google Shape;1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0" y="4644000"/>
            <a:ext cx="1721790" cy="42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/>
          <p:nvPr/>
        </p:nvSpPr>
        <p:spPr>
          <a:xfrm>
            <a:off x="0" y="-428925"/>
            <a:ext cx="91440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- Transmission du RIB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49"/>
          <p:cNvGrpSpPr/>
          <p:nvPr/>
        </p:nvGrpSpPr>
        <p:grpSpPr>
          <a:xfrm>
            <a:off x="485217" y="711580"/>
            <a:ext cx="8173567" cy="4045128"/>
            <a:chOff x="270122" y="425050"/>
            <a:chExt cx="8603754" cy="4718451"/>
          </a:xfrm>
        </p:grpSpPr>
        <p:pic>
          <p:nvPicPr>
            <p:cNvPr id="254" name="Google Shape;254;p49"/>
            <p:cNvPicPr preferRelativeResize="0"/>
            <p:nvPr/>
          </p:nvPicPr>
          <p:blipFill rotWithShape="1">
            <a:blip r:embed="rId3">
              <a:alphaModFix/>
            </a:blip>
            <a:srcRect t="8265"/>
            <a:stretch/>
          </p:blipFill>
          <p:spPr>
            <a:xfrm>
              <a:off x="270125" y="425050"/>
              <a:ext cx="8603751" cy="471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0122" y="4201450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8372" y="557275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13600" y="1024538"/>
              <a:ext cx="3260274" cy="124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0972" y="1983025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9838" y="1436338"/>
              <a:ext cx="417875" cy="417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0825"/>
            <a:ext cx="9144001" cy="3628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0"/>
          <p:cNvSpPr txBox="1"/>
          <p:nvPr/>
        </p:nvSpPr>
        <p:spPr>
          <a:xfrm>
            <a:off x="3574325" y="2451500"/>
            <a:ext cx="2286900" cy="4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</a:rPr>
              <a:t>EVOLUTION DU STATUT</a:t>
            </a: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</a:rPr>
              <a:t>2 POSSIBILITÉS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66" name="Google Shape;266;p50"/>
          <p:cNvSpPr txBox="1"/>
          <p:nvPr/>
        </p:nvSpPr>
        <p:spPr>
          <a:xfrm>
            <a:off x="5567100" y="3468575"/>
            <a:ext cx="3576900" cy="11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REFUSÉ PAR LA F.F.TRI =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REVERSEMENT AUTOMATIQUE IMPOSSIBLE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UPLOADEZ UN AUTRE FICHIER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0"/>
          <p:cNvSpPr/>
          <p:nvPr/>
        </p:nvSpPr>
        <p:spPr>
          <a:xfrm rot="8594364">
            <a:off x="3959424" y="3003399"/>
            <a:ext cx="629101" cy="495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0"/>
          <p:cNvSpPr/>
          <p:nvPr/>
        </p:nvSpPr>
        <p:spPr>
          <a:xfrm rot="3082204">
            <a:off x="5445485" y="3003373"/>
            <a:ext cx="629037" cy="495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0"/>
          <p:cNvSpPr/>
          <p:nvPr/>
        </p:nvSpPr>
        <p:spPr>
          <a:xfrm>
            <a:off x="2434825" y="2877500"/>
            <a:ext cx="1191600" cy="16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0875" y="3449475"/>
            <a:ext cx="525450" cy="5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/>
          <p:nvPr/>
        </p:nvSpPr>
        <p:spPr>
          <a:xfrm>
            <a:off x="354875" y="740825"/>
            <a:ext cx="1767600" cy="399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0"/>
          <p:cNvSpPr txBox="1"/>
          <p:nvPr/>
        </p:nvSpPr>
        <p:spPr>
          <a:xfrm>
            <a:off x="1083025" y="3525675"/>
            <a:ext cx="3667500" cy="8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VALIDÉ PAR LA F.F.TRI = 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REVERSEMENT AUTOMATIQUE DE LA COTISATION CLUB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625" y="2784850"/>
            <a:ext cx="525450" cy="5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0"/>
          <p:cNvSpPr/>
          <p:nvPr/>
        </p:nvSpPr>
        <p:spPr>
          <a:xfrm>
            <a:off x="2046875" y="740825"/>
            <a:ext cx="7097100" cy="52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22949" cy="13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1"/>
          <p:cNvPicPr preferRelativeResize="0"/>
          <p:nvPr/>
        </p:nvPicPr>
        <p:blipFill rotWithShape="1">
          <a:blip r:embed="rId4">
            <a:alphaModFix/>
          </a:blip>
          <a:srcRect t="17005"/>
          <a:stretch/>
        </p:blipFill>
        <p:spPr>
          <a:xfrm>
            <a:off x="159275" y="2001025"/>
            <a:ext cx="8825450" cy="23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200" y="686075"/>
            <a:ext cx="791875" cy="7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1"/>
          <p:cNvSpPr txBox="1"/>
          <p:nvPr/>
        </p:nvSpPr>
        <p:spPr>
          <a:xfrm>
            <a:off x="6836075" y="750963"/>
            <a:ext cx="2237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Après la validation de votre RIB, un mail vous est envoyé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1"/>
          <p:cNvSpPr txBox="1"/>
          <p:nvPr/>
        </p:nvSpPr>
        <p:spPr>
          <a:xfrm>
            <a:off x="4242825" y="3116163"/>
            <a:ext cx="2237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Le reversement de la cotisation club est paramétré !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pic>
        <p:nvPicPr>
          <p:cNvPr id="284" name="Google Shape;28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375" y="2929150"/>
            <a:ext cx="525450" cy="5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1"/>
          <p:cNvSpPr/>
          <p:nvPr/>
        </p:nvSpPr>
        <p:spPr>
          <a:xfrm>
            <a:off x="2741450" y="3959725"/>
            <a:ext cx="2753100" cy="16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1"/>
          <p:cNvSpPr/>
          <p:nvPr/>
        </p:nvSpPr>
        <p:spPr>
          <a:xfrm>
            <a:off x="2655500" y="1015800"/>
            <a:ext cx="3425700" cy="26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/>
        </p:nvSpPr>
        <p:spPr>
          <a:xfrm>
            <a:off x="0" y="-228350"/>
            <a:ext cx="91440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- Paramétrage de la cotisation club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52"/>
          <p:cNvGrpSpPr/>
          <p:nvPr/>
        </p:nvGrpSpPr>
        <p:grpSpPr>
          <a:xfrm>
            <a:off x="807809" y="763900"/>
            <a:ext cx="7528388" cy="3615700"/>
            <a:chOff x="407722" y="-51800"/>
            <a:chExt cx="7528388" cy="3615700"/>
          </a:xfrm>
        </p:grpSpPr>
        <p:pic>
          <p:nvPicPr>
            <p:cNvPr id="293" name="Google Shape;293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3825" y="-51800"/>
              <a:ext cx="7482285" cy="356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52"/>
            <p:cNvSpPr/>
            <p:nvPr/>
          </p:nvSpPr>
          <p:spPr>
            <a:xfrm>
              <a:off x="7210900" y="1058300"/>
              <a:ext cx="688200" cy="20796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5" name="Google Shape;29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41997" y="1216625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7722" y="3137900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6372" y="270800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52"/>
          <p:cNvSpPr txBox="1"/>
          <p:nvPr/>
        </p:nvSpPr>
        <p:spPr>
          <a:xfrm>
            <a:off x="1789350" y="4379600"/>
            <a:ext cx="5565300" cy="3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rgbClr val="FF0000"/>
                </a:solidFill>
              </a:rPr>
              <a:t>Renseignez le montant de votre cotisation club (par type de licence)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/>
        </p:nvSpPr>
        <p:spPr>
          <a:xfrm>
            <a:off x="0" y="2601575"/>
            <a:ext cx="9144000" cy="5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0000"/>
                </a:solidFill>
              </a:rPr>
              <a:t>SI VOUS NE RENSEIGNEZ AUCUN TARIF, VOUS DEVREZ LE FAIRE MANUELLEMENT À CHAQUE DEMANDE DE LICENCE.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4" name="Google Shape;304;p53"/>
          <p:cNvSpPr txBox="1"/>
          <p:nvPr/>
        </p:nvSpPr>
        <p:spPr>
          <a:xfrm>
            <a:off x="14850" y="1428275"/>
            <a:ext cx="9114300" cy="89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Le tarif renseigné s’affiche automatiquement lors de la prise de licence.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0000"/>
                </a:solidFill>
              </a:rPr>
              <a:t>Vous conservez la possibilité d’adapter manuellement le tarif à chaque demande de licence (si vous souhaitez offrir un demi tarif ou autre…)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7700"/>
            <a:ext cx="3063900" cy="21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4"/>
          <p:cNvSpPr txBox="1"/>
          <p:nvPr/>
        </p:nvSpPr>
        <p:spPr>
          <a:xfrm>
            <a:off x="2438650" y="754725"/>
            <a:ext cx="1454100" cy="43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Type de licence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4"/>
          <p:cNvSpPr txBox="1"/>
          <p:nvPr/>
        </p:nvSpPr>
        <p:spPr>
          <a:xfrm>
            <a:off x="2472650" y="1427775"/>
            <a:ext cx="2848500" cy="3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Montant de votre cotisation club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12" name="Google Shape;31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325" y="2713751"/>
            <a:ext cx="8462674" cy="21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4"/>
          <p:cNvSpPr txBox="1"/>
          <p:nvPr/>
        </p:nvSpPr>
        <p:spPr>
          <a:xfrm>
            <a:off x="4857100" y="3844050"/>
            <a:ext cx="21018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Le tarif a été mis à jour</a:t>
            </a:r>
            <a:endParaRPr/>
          </a:p>
        </p:txBody>
      </p:sp>
      <p:sp>
        <p:nvSpPr>
          <p:cNvPr id="314" name="Google Shape;314;p54"/>
          <p:cNvSpPr/>
          <p:nvPr/>
        </p:nvSpPr>
        <p:spPr>
          <a:xfrm>
            <a:off x="7054175" y="3934350"/>
            <a:ext cx="426000" cy="153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4"/>
          <p:cNvSpPr/>
          <p:nvPr/>
        </p:nvSpPr>
        <p:spPr>
          <a:xfrm>
            <a:off x="111300" y="754725"/>
            <a:ext cx="2049600" cy="28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4"/>
          <p:cNvSpPr/>
          <p:nvPr/>
        </p:nvSpPr>
        <p:spPr>
          <a:xfrm>
            <a:off x="160100" y="1427775"/>
            <a:ext cx="2245200" cy="325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922" y="2384275"/>
            <a:ext cx="426000" cy="4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/>
          <p:nvPr/>
        </p:nvSpPr>
        <p:spPr>
          <a:xfrm>
            <a:off x="0" y="0"/>
            <a:ext cx="91440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- Validation de la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55"/>
          <p:cNvGrpSpPr/>
          <p:nvPr/>
        </p:nvGrpSpPr>
        <p:grpSpPr>
          <a:xfrm>
            <a:off x="0" y="730800"/>
            <a:ext cx="9143999" cy="3879284"/>
            <a:chOff x="0" y="0"/>
            <a:chExt cx="9143999" cy="3879284"/>
          </a:xfrm>
        </p:grpSpPr>
        <p:pic>
          <p:nvPicPr>
            <p:cNvPr id="324" name="Google Shape;32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3999" cy="3879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55"/>
            <p:cNvSpPr/>
            <p:nvPr/>
          </p:nvSpPr>
          <p:spPr>
            <a:xfrm>
              <a:off x="4425625" y="2094400"/>
              <a:ext cx="636600" cy="3255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5"/>
            <p:cNvSpPr txBox="1"/>
            <p:nvPr/>
          </p:nvSpPr>
          <p:spPr>
            <a:xfrm>
              <a:off x="695675" y="2662825"/>
              <a:ext cx="5565300" cy="51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>
                  <a:solidFill>
                    <a:srgbClr val="FF0000"/>
                  </a:solidFill>
                </a:rPr>
                <a:t>Le montant s’affiche automatiquement.</a:t>
              </a:r>
              <a:endParaRPr>
                <a:solidFill>
                  <a:srgbClr val="FF0000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>
                  <a:solidFill>
                    <a:srgbClr val="FF0000"/>
                  </a:solidFill>
                </a:rPr>
                <a:t>Vous pouvez le modifier si vous le souhaitez avant de valider.</a:t>
              </a:r>
              <a:endParaRPr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/>
        </p:nvSpPr>
        <p:spPr>
          <a:xfrm>
            <a:off x="0" y="0"/>
            <a:ext cx="9144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LICENCIÉS - Prise de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56"/>
          <p:cNvGrpSpPr/>
          <p:nvPr/>
        </p:nvGrpSpPr>
        <p:grpSpPr>
          <a:xfrm>
            <a:off x="0" y="1188599"/>
            <a:ext cx="9144001" cy="3197826"/>
            <a:chOff x="0" y="1188599"/>
            <a:chExt cx="9144001" cy="3197826"/>
          </a:xfrm>
        </p:grpSpPr>
        <p:pic>
          <p:nvPicPr>
            <p:cNvPr id="333" name="Google Shape;333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188599"/>
              <a:ext cx="9144001" cy="1859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3272" y="2701875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56"/>
            <p:cNvSpPr txBox="1"/>
            <p:nvPr/>
          </p:nvSpPr>
          <p:spPr>
            <a:xfrm>
              <a:off x="255950" y="3193450"/>
              <a:ext cx="6380400" cy="51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>
                  <a:solidFill>
                    <a:srgbClr val="FF0000"/>
                  </a:solidFill>
                </a:rPr>
                <a:t>Le licencié doit activer cet interrupteur lors de sa prise de licence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6" name="Google Shape;336;p56"/>
            <p:cNvSpPr txBox="1"/>
            <p:nvPr/>
          </p:nvSpPr>
          <p:spPr>
            <a:xfrm>
              <a:off x="0" y="3911825"/>
              <a:ext cx="9144000" cy="47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>
                  <a:solidFill>
                    <a:srgbClr val="FF0000"/>
                  </a:solidFill>
                </a:rPr>
                <a:t>Arrivé au terme du formulaire de prise de licence, un mail demandant au club de valider la licence sera envoyé.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7" name="Google Shape;337;p56"/>
            <p:cNvSpPr/>
            <p:nvPr/>
          </p:nvSpPr>
          <p:spPr>
            <a:xfrm>
              <a:off x="4529850" y="1595875"/>
              <a:ext cx="1342500" cy="3327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400" y="870225"/>
            <a:ext cx="7049800" cy="29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7"/>
          <p:cNvSpPr txBox="1"/>
          <p:nvPr/>
        </p:nvSpPr>
        <p:spPr>
          <a:xfrm>
            <a:off x="155475" y="3745700"/>
            <a:ext cx="8015700" cy="10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Le club s’assure du bon montant de la part club, valide la licence.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Un mail contenant un lien permettant le paiement de la licence est envoyé au licencié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5564375" y="2490550"/>
            <a:ext cx="426000" cy="22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Google Shape;34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8472" y="2602800"/>
            <a:ext cx="42600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9203" y="910247"/>
            <a:ext cx="2163628" cy="19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7"/>
          <p:cNvSpPr/>
          <p:nvPr/>
        </p:nvSpPr>
        <p:spPr>
          <a:xfrm>
            <a:off x="19200" y="1963450"/>
            <a:ext cx="484200" cy="59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7"/>
          <p:cNvSpPr/>
          <p:nvPr/>
        </p:nvSpPr>
        <p:spPr>
          <a:xfrm>
            <a:off x="657275" y="2602800"/>
            <a:ext cx="1258800" cy="22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7"/>
          <p:cNvSpPr txBox="1"/>
          <p:nvPr/>
        </p:nvSpPr>
        <p:spPr>
          <a:xfrm>
            <a:off x="0" y="0"/>
            <a:ext cx="9144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CLUBS - Prise de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7850"/>
            <a:ext cx="8839202" cy="358702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8"/>
          <p:cNvSpPr txBox="1"/>
          <p:nvPr/>
        </p:nvSpPr>
        <p:spPr>
          <a:xfrm>
            <a:off x="0" y="2988275"/>
            <a:ext cx="4485600" cy="11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Depuis le compte licencié, il est également possible de régler la licence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56" name="Google Shape;35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797" y="2533975"/>
            <a:ext cx="426000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8"/>
          <p:cNvSpPr txBox="1"/>
          <p:nvPr/>
        </p:nvSpPr>
        <p:spPr>
          <a:xfrm>
            <a:off x="0" y="0"/>
            <a:ext cx="9144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LICENCIÉS - Paiement de la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/>
        </p:nvSpPr>
        <p:spPr>
          <a:xfrm>
            <a:off x="0" y="0"/>
            <a:ext cx="91440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 txBox="1"/>
          <p:nvPr/>
        </p:nvSpPr>
        <p:spPr>
          <a:xfrm>
            <a:off x="192150" y="1009425"/>
            <a:ext cx="8759700" cy="222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2060"/>
                </a:solidFill>
              </a:rPr>
              <a:t>La F.F.TRI. a mis en place un système de paiement en ligne (</a:t>
            </a:r>
            <a:r>
              <a:rPr lang="fr-FR" b="1">
                <a:solidFill>
                  <a:srgbClr val="002060"/>
                </a:solidFill>
              </a:rPr>
              <a:t>prix de la licence + cotisation club</a:t>
            </a:r>
            <a:r>
              <a:rPr lang="fr-FR">
                <a:solidFill>
                  <a:srgbClr val="002060"/>
                </a:solidFill>
              </a:rPr>
              <a:t>) avec reversement automatique :</a:t>
            </a:r>
            <a:endParaRPr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fr-FR">
                <a:solidFill>
                  <a:srgbClr val="002060"/>
                </a:solidFill>
              </a:rPr>
              <a:t>de la cotisation club au club</a:t>
            </a:r>
            <a:endParaRPr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fr-FR">
                <a:solidFill>
                  <a:srgbClr val="002060"/>
                </a:solidFill>
              </a:rPr>
              <a:t>de la part ligue à la ligue</a:t>
            </a:r>
            <a:endParaRPr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fr-FR">
                <a:solidFill>
                  <a:srgbClr val="002060"/>
                </a:solidFill>
              </a:rPr>
              <a:t>de la part fédérale à la F.F.TRI.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2060"/>
                </a:solidFill>
              </a:rPr>
              <a:t>Ce dispositif est optionnel. 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2060"/>
                </a:solidFill>
              </a:rPr>
              <a:t>Pour en bénéficier, il vous faudra au préalable nous communiquer vos coordonnées bancaires (RIB). 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2060"/>
                </a:solidFill>
              </a:rPr>
              <a:t>Après vérification et validation de votre RIB, le paiement en ligne et le reversement automatique de la part qui est due seront activés.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5800"/>
            <a:ext cx="9143999" cy="3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9"/>
          <p:cNvSpPr txBox="1"/>
          <p:nvPr/>
        </p:nvSpPr>
        <p:spPr>
          <a:xfrm>
            <a:off x="558900" y="3597000"/>
            <a:ext cx="4485600" cy="86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Après avoir cliqué sur le lien du mail, ou en passant par le compte licencié, vous pouvez accéder au terminal de paiement en cliquant sur paiement par CB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64" name="Google Shape;36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472" y="4200700"/>
            <a:ext cx="426000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9"/>
          <p:cNvSpPr txBox="1"/>
          <p:nvPr/>
        </p:nvSpPr>
        <p:spPr>
          <a:xfrm>
            <a:off x="0" y="0"/>
            <a:ext cx="9144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LICENCIÉS - Paiement de la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8" y="746650"/>
            <a:ext cx="4966025" cy="405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775" y="4244300"/>
            <a:ext cx="636750" cy="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0"/>
          <p:cNvSpPr txBox="1"/>
          <p:nvPr/>
        </p:nvSpPr>
        <p:spPr>
          <a:xfrm>
            <a:off x="5190875" y="1966825"/>
            <a:ext cx="3953100" cy="245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Une fois le paiement effectué, la licence est immédiatement validée.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La part club sera alors reversé au club, la part ligue à la ligue et la part fédé à la fédé.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3" name="Google Shape;373;p60"/>
          <p:cNvSpPr txBox="1"/>
          <p:nvPr/>
        </p:nvSpPr>
        <p:spPr>
          <a:xfrm>
            <a:off x="0" y="0"/>
            <a:ext cx="91440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LICENCIÉS - Paiement de la licence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1"/>
          <p:cNvSpPr txBox="1"/>
          <p:nvPr/>
        </p:nvSpPr>
        <p:spPr>
          <a:xfrm>
            <a:off x="1613100" y="2334600"/>
            <a:ext cx="5917800" cy="4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2060"/>
                </a:solidFill>
              </a:rPr>
              <a:t>Je vous remercie pour votre attention.</a:t>
            </a:r>
            <a:endParaRPr sz="2400" b="1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2060"/>
              </a:solidFill>
            </a:endParaRP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080"/>
              <a:buFont typeface="Noto Sans Symbols"/>
              <a:buNone/>
            </a:pP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/>
        </p:nvSpPr>
        <p:spPr>
          <a:xfrm>
            <a:off x="0" y="0"/>
            <a:ext cx="9144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- Informations importantes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2"/>
          <p:cNvSpPr txBox="1"/>
          <p:nvPr/>
        </p:nvSpPr>
        <p:spPr>
          <a:xfrm>
            <a:off x="0" y="1255000"/>
            <a:ext cx="91440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 paiement de la cotisation en ligne permet une dématérialisation totale de la prise de licence, le licencié n’a plus à envoyer de certificat médical ou de demande de licence, tout est en ligne.</a:t>
            </a:r>
            <a:b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Aucun coût supplémentaire n’est à prévoir, la F.F.TRI. prend en charge l’ensemble des frais.</a:t>
            </a:r>
            <a:b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 dispositif n’est pas lié à Assoconnect</a:t>
            </a:r>
            <a:b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●"/>
            </a:pPr>
            <a: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Une fois ce dispositif mis en place dans les clubs, il ne peut être défait sans intervention extérieure.</a:t>
            </a:r>
            <a:br>
              <a:rPr lang="fr-FR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/>
        </p:nvSpPr>
        <p:spPr>
          <a:xfrm>
            <a:off x="0" y="0"/>
            <a:ext cx="9144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3"/>
          <p:cNvSpPr txBox="1"/>
          <p:nvPr/>
        </p:nvSpPr>
        <p:spPr>
          <a:xfrm>
            <a:off x="745650" y="1500050"/>
            <a:ext cx="7652700" cy="18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PARAMÉTRAGE</a:t>
            </a: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COMPTE LIGUE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PARAMÉTRAGE</a:t>
            </a: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COMPTE CLUB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VERSEMENT DU RIB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PARAMÉTRAGE</a:t>
            </a: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</a:t>
            </a: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COTISATION</a:t>
            </a: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CLUB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VALIDATION DE LA LICENCE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Calibri"/>
              <a:buChar char="●"/>
            </a:pPr>
            <a:r>
              <a:rPr lang="fr-FR" sz="18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PRISE DE LICENCE</a:t>
            </a:r>
            <a:endParaRPr sz="18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/>
          <p:nvPr/>
        </p:nvSpPr>
        <p:spPr>
          <a:xfrm>
            <a:off x="1023600" y="71650"/>
            <a:ext cx="7096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LIGUE - Transmission du RIB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44"/>
          <p:cNvGrpSpPr/>
          <p:nvPr/>
        </p:nvGrpSpPr>
        <p:grpSpPr>
          <a:xfrm>
            <a:off x="610814" y="820304"/>
            <a:ext cx="7922366" cy="3912214"/>
            <a:chOff x="306338" y="419175"/>
            <a:chExt cx="8772412" cy="4724326"/>
          </a:xfrm>
        </p:grpSpPr>
        <p:pic>
          <p:nvPicPr>
            <p:cNvPr id="191" name="Google Shape;191;p44"/>
            <p:cNvPicPr preferRelativeResize="0"/>
            <p:nvPr/>
          </p:nvPicPr>
          <p:blipFill rotWithShape="1">
            <a:blip r:embed="rId3">
              <a:alphaModFix/>
            </a:blip>
            <a:srcRect t="8147"/>
            <a:stretch/>
          </p:blipFill>
          <p:spPr>
            <a:xfrm>
              <a:off x="351200" y="419175"/>
              <a:ext cx="8441599" cy="472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6338" y="1201450"/>
              <a:ext cx="559925" cy="55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19100" y="2641575"/>
              <a:ext cx="559925" cy="55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00725" y="1123601"/>
              <a:ext cx="3478025" cy="132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2247" y="2138675"/>
              <a:ext cx="426000" cy="42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92813" y="1542463"/>
              <a:ext cx="417875" cy="417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5"/>
          <p:cNvPicPr preferRelativeResize="0"/>
          <p:nvPr/>
        </p:nvPicPr>
        <p:blipFill rotWithShape="1">
          <a:blip r:embed="rId3">
            <a:alphaModFix/>
          </a:blip>
          <a:srcRect t="10618"/>
          <a:stretch/>
        </p:blipFill>
        <p:spPr>
          <a:xfrm>
            <a:off x="0" y="385201"/>
            <a:ext cx="9144001" cy="32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5"/>
          <p:cNvSpPr txBox="1"/>
          <p:nvPr/>
        </p:nvSpPr>
        <p:spPr>
          <a:xfrm>
            <a:off x="3574325" y="1710675"/>
            <a:ext cx="2286900" cy="4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</a:rPr>
              <a:t>EVOLUTION DU STATUT</a:t>
            </a: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</a:rPr>
              <a:t>2 POSSIBILITÉS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45"/>
          <p:cNvSpPr txBox="1"/>
          <p:nvPr/>
        </p:nvSpPr>
        <p:spPr>
          <a:xfrm>
            <a:off x="1006825" y="2752500"/>
            <a:ext cx="3667500" cy="8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VALIDÉ PAR LA F.F.TRI = 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REVERSEMENT AUTOMATIQUE DE LA PART LIGUE.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5"/>
          <p:cNvSpPr txBox="1"/>
          <p:nvPr/>
        </p:nvSpPr>
        <p:spPr>
          <a:xfrm>
            <a:off x="5567100" y="2727750"/>
            <a:ext cx="3576900" cy="11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REFUSÉ PAR LA F.F.TRI =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REVERSEMENT AUTOMATIQUE IMPOSSIBLE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CC0000"/>
                </a:solidFill>
              </a:rPr>
              <a:t>UPLOADEZ UN AUTRE FICHIER.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5"/>
          <p:cNvSpPr/>
          <p:nvPr/>
        </p:nvSpPr>
        <p:spPr>
          <a:xfrm rot="8594364">
            <a:off x="3959424" y="2262574"/>
            <a:ext cx="629101" cy="4957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/>
          <p:nvPr/>
        </p:nvSpPr>
        <p:spPr>
          <a:xfrm rot="3082204">
            <a:off x="5445485" y="2262548"/>
            <a:ext cx="629037" cy="495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5"/>
          <p:cNvSpPr/>
          <p:nvPr/>
        </p:nvSpPr>
        <p:spPr>
          <a:xfrm>
            <a:off x="2434825" y="2136675"/>
            <a:ext cx="1191600" cy="16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75" y="2708650"/>
            <a:ext cx="525450" cy="5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0875" y="2708650"/>
            <a:ext cx="525450" cy="5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5"/>
          <p:cNvSpPr/>
          <p:nvPr/>
        </p:nvSpPr>
        <p:spPr>
          <a:xfrm>
            <a:off x="3374750" y="495250"/>
            <a:ext cx="2603700" cy="29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22949" cy="13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50" y="2229400"/>
            <a:ext cx="8825450" cy="28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200" y="686075"/>
            <a:ext cx="791875" cy="7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6"/>
          <p:cNvSpPr txBox="1"/>
          <p:nvPr/>
        </p:nvSpPr>
        <p:spPr>
          <a:xfrm>
            <a:off x="6836075" y="750963"/>
            <a:ext cx="2237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Après la validation de votre RIB, un mail vous est envoyé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6"/>
          <p:cNvSpPr txBox="1"/>
          <p:nvPr/>
        </p:nvSpPr>
        <p:spPr>
          <a:xfrm>
            <a:off x="4242825" y="3116163"/>
            <a:ext cx="2237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Le reversement de la part ligue est paramétré !</a:t>
            </a:r>
            <a:endParaRPr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pic>
        <p:nvPicPr>
          <p:cNvPr id="220" name="Google Shape;22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5625" y="3074550"/>
            <a:ext cx="525450" cy="5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6"/>
          <p:cNvSpPr/>
          <p:nvPr/>
        </p:nvSpPr>
        <p:spPr>
          <a:xfrm>
            <a:off x="2871450" y="4704725"/>
            <a:ext cx="2753100" cy="16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6"/>
          <p:cNvSpPr/>
          <p:nvPr/>
        </p:nvSpPr>
        <p:spPr>
          <a:xfrm>
            <a:off x="0" y="2093700"/>
            <a:ext cx="2516100" cy="30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23" name="Google Shape;223;p46"/>
          <p:cNvSpPr/>
          <p:nvPr/>
        </p:nvSpPr>
        <p:spPr>
          <a:xfrm>
            <a:off x="151800" y="1917150"/>
            <a:ext cx="8992200" cy="84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24" name="Google Shape;224;p46"/>
          <p:cNvSpPr/>
          <p:nvPr/>
        </p:nvSpPr>
        <p:spPr>
          <a:xfrm>
            <a:off x="3990275" y="2766750"/>
            <a:ext cx="2795400" cy="30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25" name="Google Shape;225;p46"/>
          <p:cNvSpPr/>
          <p:nvPr/>
        </p:nvSpPr>
        <p:spPr>
          <a:xfrm>
            <a:off x="2655500" y="1015800"/>
            <a:ext cx="3425700" cy="26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/>
          <p:nvPr/>
        </p:nvSpPr>
        <p:spPr>
          <a:xfrm>
            <a:off x="0" y="0"/>
            <a:ext cx="9144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CLUB - Paramétrage du compte club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47"/>
          <p:cNvPicPr preferRelativeResize="0"/>
          <p:nvPr/>
        </p:nvPicPr>
        <p:blipFill rotWithShape="1">
          <a:blip r:embed="rId3">
            <a:alphaModFix/>
          </a:blip>
          <a:srcRect t="16576"/>
          <a:stretch/>
        </p:blipFill>
        <p:spPr>
          <a:xfrm>
            <a:off x="0" y="789575"/>
            <a:ext cx="1810700" cy="21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7"/>
          <p:cNvSpPr/>
          <p:nvPr/>
        </p:nvSpPr>
        <p:spPr>
          <a:xfrm>
            <a:off x="4403425" y="1287725"/>
            <a:ext cx="614400" cy="1391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107975"/>
            <a:ext cx="559925" cy="5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28200"/>
            <a:ext cx="9144001" cy="13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7"/>
          <p:cNvSpPr txBox="1"/>
          <p:nvPr/>
        </p:nvSpPr>
        <p:spPr>
          <a:xfrm>
            <a:off x="7870200" y="2464350"/>
            <a:ext cx="1124100" cy="3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Cliquez ici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413" y="3172475"/>
            <a:ext cx="559925" cy="5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9061"/>
            <a:ext cx="9143999" cy="191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8"/>
          <p:cNvSpPr txBox="1"/>
          <p:nvPr/>
        </p:nvSpPr>
        <p:spPr>
          <a:xfrm>
            <a:off x="4751000" y="2112275"/>
            <a:ext cx="1761300" cy="4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Cochez “Oui”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43" name="Google Shape;243;p48"/>
          <p:cNvSpPr txBox="1"/>
          <p:nvPr/>
        </p:nvSpPr>
        <p:spPr>
          <a:xfrm>
            <a:off x="7315850" y="2897850"/>
            <a:ext cx="1113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Cliquez ici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44" name="Google Shape;24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147" y="2179450"/>
            <a:ext cx="42600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3697" y="3235950"/>
            <a:ext cx="426000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/>
          <p:nvPr/>
        </p:nvSpPr>
        <p:spPr>
          <a:xfrm>
            <a:off x="1422600" y="4008250"/>
            <a:ext cx="49416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pic>
        <p:nvPicPr>
          <p:cNvPr id="247" name="Google Shape;24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350" y="3380350"/>
            <a:ext cx="525450" cy="5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Affichage à l'écran (16:9)</PresentationFormat>
  <Paragraphs>82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Noto Sans Symbols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LCTVDL</dc:creator>
  <cp:lastModifiedBy>Dominique Frizza</cp:lastModifiedBy>
  <cp:revision>1</cp:revision>
  <dcterms:modified xsi:type="dcterms:W3CDTF">2025-06-13T09:43:33Z</dcterms:modified>
</cp:coreProperties>
</file>